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  <p:sldMasterId id="2147483690" r:id="rId5"/>
    <p:sldMasterId id="2147483697" r:id="rId6"/>
  </p:sldMasterIdLst>
  <p:notesMasterIdLst>
    <p:notesMasterId r:id="rId51"/>
  </p:notesMasterIdLst>
  <p:handoutMasterIdLst>
    <p:handoutMasterId r:id="rId52"/>
  </p:handoutMasterIdLst>
  <p:sldIdLst>
    <p:sldId id="482" r:id="rId7"/>
    <p:sldId id="483" r:id="rId8"/>
    <p:sldId id="438" r:id="rId9"/>
    <p:sldId id="436" r:id="rId10"/>
    <p:sldId id="435" r:id="rId11"/>
    <p:sldId id="442" r:id="rId12"/>
    <p:sldId id="448" r:id="rId13"/>
    <p:sldId id="456" r:id="rId14"/>
    <p:sldId id="449" r:id="rId15"/>
    <p:sldId id="450" r:id="rId16"/>
    <p:sldId id="446" r:id="rId17"/>
    <p:sldId id="458" r:id="rId18"/>
    <p:sldId id="447" r:id="rId19"/>
    <p:sldId id="451" r:id="rId20"/>
    <p:sldId id="452" r:id="rId21"/>
    <p:sldId id="454" r:id="rId22"/>
    <p:sldId id="460" r:id="rId23"/>
    <p:sldId id="453" r:id="rId24"/>
    <p:sldId id="461" r:id="rId25"/>
    <p:sldId id="463" r:id="rId26"/>
    <p:sldId id="464" r:id="rId27"/>
    <p:sldId id="462" r:id="rId28"/>
    <p:sldId id="465" r:id="rId29"/>
    <p:sldId id="467" r:id="rId30"/>
    <p:sldId id="468" r:id="rId31"/>
    <p:sldId id="471" r:id="rId32"/>
    <p:sldId id="466" r:id="rId33"/>
    <p:sldId id="469" r:id="rId34"/>
    <p:sldId id="472" r:id="rId35"/>
    <p:sldId id="470" r:id="rId36"/>
    <p:sldId id="487" r:id="rId37"/>
    <p:sldId id="488" r:id="rId38"/>
    <p:sldId id="489" r:id="rId39"/>
    <p:sldId id="490" r:id="rId40"/>
    <p:sldId id="491" r:id="rId41"/>
    <p:sldId id="492" r:id="rId42"/>
    <p:sldId id="440" r:id="rId43"/>
    <p:sldId id="478" r:id="rId44"/>
    <p:sldId id="480" r:id="rId45"/>
    <p:sldId id="481" r:id="rId46"/>
    <p:sldId id="444" r:id="rId47"/>
    <p:sldId id="486" r:id="rId48"/>
    <p:sldId id="431" r:id="rId49"/>
    <p:sldId id="485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7F7F7F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5" autoAdjust="0"/>
    <p:restoredTop sz="94660" autoAdjust="0"/>
  </p:normalViewPr>
  <p:slideViewPr>
    <p:cSldViewPr>
      <p:cViewPr varScale="1">
        <p:scale>
          <a:sx n="74" d="100"/>
          <a:sy n="74" d="100"/>
        </p:scale>
        <p:origin x="61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826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582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latin typeface="Calibri"/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latin typeface="Calibri"/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  <a:latin typeface="Calibri"/>
            </a:endParaRPr>
          </a:p>
          <a:p>
            <a:r>
              <a:rPr lang="en-US" smtClean="0">
                <a:solidFill>
                  <a:prstClr val="black"/>
                </a:solidFill>
                <a:latin typeface="Calibri"/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latin typeface="Calibri"/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mtClean="0">
                <a:solidFill>
                  <a:prstClr val="black"/>
                </a:solidFill>
                <a:latin typeface="Calibri"/>
              </a:rPr>
              <a:t>license.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87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12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1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342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1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8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790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404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170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7" Type="http://schemas.openxmlformats.org/officeDocument/2006/relationships/hyperlink" Target="http://www.regular-expressions.info/tutoria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gexone.com/" TargetMode="External"/><Relationship Id="rId5" Type="http://schemas.openxmlformats.org/officeDocument/2006/relationships/hyperlink" Target="https://developer.mozilla.org/en-US/docs/Web/JavaScript/Guide/Regular_Expressions" TargetMode="External"/><Relationship Id="rId4" Type="http://schemas.openxmlformats.org/officeDocument/2006/relationships/hyperlink" Target="http://regexr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basics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creativecommons.org/licenses/by-nc-sa/3.0/deed.en_US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086418" y="3806199"/>
            <a:ext cx="152272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JavaScript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pic>
        <p:nvPicPr>
          <p:cNvPr id="4098" name="Picture 2" descr="http://www.mullie.eu/public/posts/regex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667000"/>
            <a:ext cx="5884439" cy="196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[character_group]</a:t>
            </a:r>
            <a:r>
              <a:rPr lang="en-US" noProof="1" smtClean="0"/>
              <a:t> - Matches any single character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 smtClean="0"/>
              <a:t> matches any character that is either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[^character_group]</a:t>
            </a:r>
            <a:r>
              <a:rPr lang="en-US" noProof="1" smtClean="0"/>
              <a:t> - Negation: Matches any single character that is not in character_group</a:t>
            </a:r>
          </a:p>
          <a:p>
            <a:pPr lvl="1"/>
            <a:r>
              <a:rPr lang="en-US" noProof="1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 smtClean="0"/>
              <a:t> – matches any character that is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19735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12" y="320852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827212" y="320040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23606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1" y="56388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9011" y="57113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70012" y="5711336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674813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1979614" y="5722724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2360611" y="5723725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253266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2704719" y="572491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3020625" y="5722724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3360021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3198812" y="57150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[first-last]</a:t>
            </a:r>
            <a:r>
              <a:rPr lang="en-US" noProof="1"/>
              <a:t> - Character range: Matches any single character in the range from first to last</a:t>
            </a:r>
          </a:p>
          <a:p>
            <a:pPr lvl="1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0-9]</a:t>
            </a:r>
            <a:r>
              <a:rPr lang="en-US" noProof="1" smtClean="0"/>
              <a:t> </a:t>
            </a:r>
            <a:r>
              <a:rPr lang="en-US" noProof="1"/>
              <a:t>matches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noProof="1">
                <a:cs typeface="Consolas" panose="020B0609020204030204" pitchFamily="49" charset="0"/>
              </a:rPr>
              <a:t> - Matches any single character except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marL="377887" lvl="1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124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2413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674811" y="319673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827211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1979612" y="3200400"/>
            <a:ext cx="21978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8532812" y="3196737"/>
            <a:ext cx="2285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8761412" y="32004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21615" y="4393273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Dot matches everything except new line.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9012" y="4465810"/>
            <a:ext cx="1880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5" name="Rectangle 14"/>
          <p:cNvSpPr/>
          <p:nvPr/>
        </p:nvSpPr>
        <p:spPr>
          <a:xfrm>
            <a:off x="1172950" y="4465807"/>
            <a:ext cx="15286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1338007" y="4465807"/>
            <a:ext cx="2076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674812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1872613" y="446580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2001598" y="446580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1537097" y="4465804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7026" y="4469478"/>
            <a:ext cx="128940" cy="3129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45965" y="4469474"/>
            <a:ext cx="201764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6497" y="4469474"/>
            <a:ext cx="17073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902826" y="4469474"/>
            <a:ext cx="128221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3043217" y="4469474"/>
            <a:ext cx="17474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224318" y="4469474"/>
            <a:ext cx="14982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2722406" y="4469471"/>
            <a:ext cx="17424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74230" y="4469475"/>
            <a:ext cx="15944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Rectangle 29"/>
          <p:cNvSpPr/>
          <p:nvPr/>
        </p:nvSpPr>
        <p:spPr>
          <a:xfrm>
            <a:off x="3539132" y="4469472"/>
            <a:ext cx="168398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1" name="Rectangle 30"/>
          <p:cNvSpPr/>
          <p:nvPr/>
        </p:nvSpPr>
        <p:spPr>
          <a:xfrm>
            <a:off x="3713290" y="4469472"/>
            <a:ext cx="185920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2" name="Rectangle 31"/>
          <p:cNvSpPr/>
          <p:nvPr/>
        </p:nvSpPr>
        <p:spPr>
          <a:xfrm>
            <a:off x="4046080" y="446580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3" name="Rectangle 32"/>
          <p:cNvSpPr/>
          <p:nvPr/>
        </p:nvSpPr>
        <p:spPr>
          <a:xfrm>
            <a:off x="4243667" y="4465801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4" name="Rectangle 33"/>
          <p:cNvSpPr/>
          <p:nvPr/>
        </p:nvSpPr>
        <p:spPr>
          <a:xfrm>
            <a:off x="4373161" y="4465801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5" name="Rectangle 34"/>
          <p:cNvSpPr/>
          <p:nvPr/>
        </p:nvSpPr>
        <p:spPr>
          <a:xfrm>
            <a:off x="3905571" y="4469469"/>
            <a:ext cx="11923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6" name="Rectangle 35"/>
          <p:cNvSpPr/>
          <p:nvPr/>
        </p:nvSpPr>
        <p:spPr>
          <a:xfrm>
            <a:off x="4582292" y="4465800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7" name="Rectangle 36"/>
          <p:cNvSpPr/>
          <p:nvPr/>
        </p:nvSpPr>
        <p:spPr>
          <a:xfrm>
            <a:off x="4743827" y="4465800"/>
            <a:ext cx="1427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8" name="Rectangle 37"/>
          <p:cNvSpPr/>
          <p:nvPr/>
        </p:nvSpPr>
        <p:spPr>
          <a:xfrm>
            <a:off x="4890868" y="4465799"/>
            <a:ext cx="17302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9" name="Rectangle 38"/>
          <p:cNvSpPr/>
          <p:nvPr/>
        </p:nvSpPr>
        <p:spPr>
          <a:xfrm>
            <a:off x="5214643" y="4465798"/>
            <a:ext cx="18613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0" name="Rectangle 39"/>
          <p:cNvSpPr/>
          <p:nvPr/>
        </p:nvSpPr>
        <p:spPr>
          <a:xfrm>
            <a:off x="5402448" y="4465797"/>
            <a:ext cx="1291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1" name="Rectangle 40"/>
          <p:cNvSpPr/>
          <p:nvPr/>
        </p:nvSpPr>
        <p:spPr>
          <a:xfrm>
            <a:off x="5543430" y="4465797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67604" y="4465798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747444" y="4465797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/>
          <p:nvPr/>
        </p:nvSpPr>
        <p:spPr>
          <a:xfrm>
            <a:off x="5901958" y="4465797"/>
            <a:ext cx="16576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5" name="Rectangle 44"/>
          <p:cNvSpPr/>
          <p:nvPr/>
        </p:nvSpPr>
        <p:spPr>
          <a:xfrm>
            <a:off x="6080664" y="4465796"/>
            <a:ext cx="16478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6" name="Rectangle 45"/>
          <p:cNvSpPr/>
          <p:nvPr/>
        </p:nvSpPr>
        <p:spPr>
          <a:xfrm>
            <a:off x="6399212" y="4465794"/>
            <a:ext cx="1978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6726724" y="4469468"/>
            <a:ext cx="194456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Rectangle 47"/>
          <p:cNvSpPr/>
          <p:nvPr/>
        </p:nvSpPr>
        <p:spPr>
          <a:xfrm>
            <a:off x="6933060" y="4469468"/>
            <a:ext cx="119287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9" name="Rectangle 48"/>
          <p:cNvSpPr/>
          <p:nvPr/>
        </p:nvSpPr>
        <p:spPr>
          <a:xfrm>
            <a:off x="6257064" y="4465795"/>
            <a:ext cx="137501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0" name="Rectangle 49"/>
          <p:cNvSpPr/>
          <p:nvPr/>
        </p:nvSpPr>
        <p:spPr>
          <a:xfrm>
            <a:off x="7054164" y="4469469"/>
            <a:ext cx="19665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1" name="Rectangle 50"/>
          <p:cNvSpPr/>
          <p:nvPr/>
        </p:nvSpPr>
        <p:spPr>
          <a:xfrm>
            <a:off x="7252738" y="4469466"/>
            <a:ext cx="136895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2" name="Rectangle 51"/>
          <p:cNvSpPr/>
          <p:nvPr/>
        </p:nvSpPr>
        <p:spPr>
          <a:xfrm>
            <a:off x="7403159" y="4469466"/>
            <a:ext cx="171089" cy="31291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7" name="Rectangle 56"/>
          <p:cNvSpPr/>
          <p:nvPr/>
        </p:nvSpPr>
        <p:spPr>
          <a:xfrm>
            <a:off x="6598023" y="4465794"/>
            <a:ext cx="124838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440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word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white-space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character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non-white-space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Matches any decimal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digit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 Matches any </a:t>
            </a:r>
            <a:r>
              <a:rPr lang="en-US" noProof="1" smtClean="0">
                <a:cs typeface="Consolas" panose="020B0609020204030204" pitchFamily="49" charset="0"/>
              </a:rPr>
              <a:t>non-digit character (opposite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 smtClean="0">
                <a:cs typeface="Consolas" panose="020B0609020204030204" pitchFamily="49" charset="0"/>
              </a:rPr>
              <a:t>)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1977" y="1981206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Rectangle 6"/>
          <p:cNvSpPr/>
          <p:nvPr/>
        </p:nvSpPr>
        <p:spPr>
          <a:xfrm>
            <a:off x="1013684" y="1981203"/>
            <a:ext cx="16866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/>
          <p:cNvSpPr/>
          <p:nvPr/>
        </p:nvSpPr>
        <p:spPr>
          <a:xfrm>
            <a:off x="1182344" y="1981203"/>
            <a:ext cx="181114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1671159" y="1981200"/>
            <a:ext cx="18609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/>
          <p:nvPr/>
        </p:nvSpPr>
        <p:spPr>
          <a:xfrm>
            <a:off x="1363458" y="1981200"/>
            <a:ext cx="174105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/>
          <p:nvPr/>
        </p:nvSpPr>
        <p:spPr>
          <a:xfrm>
            <a:off x="1857257" y="1988044"/>
            <a:ext cx="174106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/>
          <p:nvPr/>
        </p:nvSpPr>
        <p:spPr>
          <a:xfrm>
            <a:off x="2031362" y="1988044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69" y="3319149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2" name="Rectangle 21"/>
          <p:cNvSpPr/>
          <p:nvPr/>
        </p:nvSpPr>
        <p:spPr>
          <a:xfrm>
            <a:off x="2218652" y="3319148"/>
            <a:ext cx="132222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2354901" y="3319145"/>
            <a:ext cx="193187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/>
          <p:nvPr/>
        </p:nvSpPr>
        <p:spPr>
          <a:xfrm>
            <a:off x="2548088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Rectangle 24"/>
          <p:cNvSpPr/>
          <p:nvPr/>
        </p:nvSpPr>
        <p:spPr>
          <a:xfrm>
            <a:off x="2709794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6" name="Rectangle 25"/>
          <p:cNvSpPr/>
          <p:nvPr/>
        </p:nvSpPr>
        <p:spPr>
          <a:xfrm>
            <a:off x="2871500" y="3318061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7" name="Rectangle 26"/>
          <p:cNvSpPr/>
          <p:nvPr/>
        </p:nvSpPr>
        <p:spPr>
          <a:xfrm>
            <a:off x="3037234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3211386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3384401" y="3318058"/>
            <a:ext cx="161706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.stack.imgur.com/K9Ta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9284" y="1752600"/>
            <a:ext cx="8915400" cy="3009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9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pic>
        <p:nvPicPr>
          <p:cNvPr id="6146" name="Picture 2" descr="http://opsmgt.edublogs.org/files/2014/09/quantity-183s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60" y="2209800"/>
            <a:ext cx="5743575" cy="2447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 Matches the previous element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2412" y="1895814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/>
          <p:nvPr/>
        </p:nvSpPr>
        <p:spPr>
          <a:xfrm>
            <a:off x="5332412" y="2282537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32412" y="3381219"/>
            <a:ext cx="22860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</a:t>
            </a:r>
            <a:r>
              <a:rPr lang="en-US" b="1" noProof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33555" y="5293969"/>
            <a:ext cx="187289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Rectangle 19"/>
          <p:cNvSpPr/>
          <p:nvPr/>
        </p:nvSpPr>
        <p:spPr>
          <a:xfrm>
            <a:off x="5332411" y="4900960"/>
            <a:ext cx="381001" cy="309746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exactly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{n,m}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at least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times, but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no more than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times</a:t>
            </a: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99012" y="17526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1787236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5212" y="1810181"/>
            <a:ext cx="990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3350291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99012" y="335029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1922" y="3416547"/>
            <a:ext cx="226928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36612" y="5257800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\+\d{5,7}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99012" y="5257799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75213" y="5333908"/>
            <a:ext cx="13716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TextBox 15"/>
          <p:cNvSpPr txBox="1"/>
          <p:nvPr/>
        </p:nvSpPr>
        <p:spPr>
          <a:xfrm>
            <a:off x="3960812" y="173868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723" y="330605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6723" y="51962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themarketingnutz.com/wp-content/uploads/2013/10/photodune-2292250-quality-and-quantity-computer-keys-showing-choice-between-excell-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828800"/>
            <a:ext cx="2819400" cy="281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pic>
        <p:nvPicPr>
          <p:cNvPr id="4" name="image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0588" y="1676400"/>
            <a:ext cx="5509719" cy="31680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27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in </a:t>
            </a:r>
            <a:r>
              <a:rPr lang="en-US" dirty="0" smtClean="0"/>
              <a:t>JavaScript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Helpful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 smtClean="0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asserts string end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9013" y="3311099"/>
            <a:ext cx="1600200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89011" y="4057544"/>
            <a:ext cx="1066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>
                <a:cs typeface="Consolas" panose="020B0609020204030204" pitchFamily="49" charset="0"/>
              </a:rPr>
              <a:t> - The match must occur 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\B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The match must </a:t>
            </a:r>
            <a:r>
              <a:rPr lang="en-US" noProof="1" smtClean="0">
                <a:cs typeface="Consolas" panose="020B0609020204030204" pitchFamily="49" charset="0"/>
              </a:rPr>
              <a:t>not occur </a:t>
            </a:r>
            <a:r>
              <a:rPr lang="en-US" noProof="1">
                <a:cs typeface="Consolas" panose="020B0609020204030204" pitchFamily="49" charset="0"/>
              </a:rPr>
              <a:t>on a boundary between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(alphanumeric) and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(non-alphanumeric) character </a:t>
            </a:r>
            <a:endParaRPr lang="en-US" noProof="1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endParaRPr lang="en-US" noProof="1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4384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44508" y="2438400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6012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4579938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\B\w{4}\B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0811" y="2495981"/>
            <a:ext cx="7254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237412" y="2495980"/>
            <a:ext cx="685801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44508" y="4579938"/>
            <a:ext cx="411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jumping is cool.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1013" y="4648200"/>
            <a:ext cx="685799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TextBox 12"/>
          <p:cNvSpPr txBox="1"/>
          <p:nvPr/>
        </p:nvSpPr>
        <p:spPr>
          <a:xfrm>
            <a:off x="3656012" y="45491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29576"/>
            <a:ext cx="8938472" cy="820600"/>
          </a:xfrm>
        </p:spPr>
        <p:txBody>
          <a:bodyPr/>
          <a:lstStyle/>
          <a:p>
            <a:r>
              <a:rPr lang="en-US" dirty="0" smtClean="0"/>
              <a:t>Anchors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1877228"/>
            <a:ext cx="1981200" cy="225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4872091" y="2979663"/>
            <a:ext cx="1163362" cy="13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pic>
        <p:nvPicPr>
          <p:cNvPr id="9218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218566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2841">
            <a:off x="4419906" y="385064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the matched subexpression into a named group</a:t>
            </a: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73138" y="2526758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/>
          <p:nvPr/>
        </p:nvSpPr>
        <p:spPr>
          <a:xfrm>
            <a:off x="5942012" y="2459736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1" y="4359773"/>
            <a:ext cx="473863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month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&gt;\w{3})-\d{4}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75413" y="4391981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3266" y="433042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16139" y="4449562"/>
            <a:ext cx="2016674" cy="346501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8" name="Rectangle 27"/>
          <p:cNvSpPr/>
          <p:nvPr/>
        </p:nvSpPr>
        <p:spPr>
          <a:xfrm>
            <a:off x="7085013" y="4382540"/>
            <a:ext cx="533401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AutoShape 23"/>
          <p:cNvSpPr>
            <a:spLocks noChangeArrowheads="1"/>
          </p:cNvSpPr>
          <p:nvPr/>
        </p:nvSpPr>
        <p:spPr bwMode="auto">
          <a:xfrm>
            <a:off x="2817812" y="5258674"/>
            <a:ext cx="3984903" cy="1012172"/>
          </a:xfrm>
          <a:prstGeom prst="wedgeRoundRectCallout">
            <a:avLst>
              <a:gd name="adj1" fmla="val -41997"/>
              <a:gd name="adj2" fmla="val -969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Names the captured group '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month</a:t>
            </a:r>
            <a:r>
              <a:rPr lang="en-US" sz="28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(?&lt;=subexpression)</a:t>
            </a:r>
            <a:r>
              <a:rPr lang="en-US" sz="3600" noProof="1">
                <a:cs typeface="Consolas" panose="020B0609020204030204" pitchFamily="49" charset="0"/>
              </a:rPr>
              <a:t> – Positive lookbehind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(?&lt;!subexpression)</a:t>
            </a:r>
            <a:r>
              <a:rPr lang="en-US" sz="3600" noProof="1">
                <a:cs typeface="Consolas" panose="020B0609020204030204" pitchFamily="49" charset="0"/>
              </a:rPr>
              <a:t> – Negative lookbehind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(2)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2" y="1998070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42638" y="1998070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0325" y="197061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72422" y="1977280"/>
            <a:ext cx="1022190" cy="52322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0501" y="3306684"/>
            <a:ext cx="2438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)\d{1,4}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38490" y="3306684"/>
            <a:ext cx="254802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1300" y="32304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002" y="3313608"/>
            <a:ext cx="530310" cy="4547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8879" y="4733024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(?&lt;![0-9\-])\d+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498072" y="4747669"/>
            <a:ext cx="516162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Gladstone St. #-2 -123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354 2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8223" y="46861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26099" y="4747669"/>
            <a:ext cx="530310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ectangle 22"/>
          <p:cNvSpPr/>
          <p:nvPr/>
        </p:nvSpPr>
        <p:spPr>
          <a:xfrm>
            <a:off x="9076658" y="4757269"/>
            <a:ext cx="263841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(?=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Positive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(?!subexpression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 smtClean="0"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Negative </a:t>
            </a:r>
            <a:r>
              <a:rPr lang="en-US" noProof="1" smtClean="0">
                <a:cs typeface="Consolas" panose="020B0609020204030204" pitchFamily="49" charset="0"/>
              </a:rPr>
              <a:t>lookahead</a:t>
            </a:r>
          </a:p>
          <a:p>
            <a:pPr marL="0" indent="0">
              <a:buNone/>
            </a:pPr>
            <a:r>
              <a:rPr lang="en-US" noProof="1">
                <a:cs typeface="Consolas" panose="020B0609020204030204" pitchFamily="49" charset="0"/>
              </a:rPr>
              <a:t/>
            </a:r>
            <a:br>
              <a:rPr lang="en-US" noProof="1">
                <a:cs typeface="Consolas" panose="020B0609020204030204" pitchFamily="49" charset="0"/>
              </a:rPr>
            </a:br>
            <a:endParaRPr lang="en-US" noProof="1">
              <a:cs typeface="Consolas" panose="020B0609020204030204" pitchFamily="49" charset="0"/>
            </a:endParaRPr>
          </a:p>
          <a:p>
            <a:r>
              <a:rPr lang="en-US" b="1" i="1" dirty="0">
                <a:cs typeface="Consolas" panose="020B0609020204030204" pitchFamily="49" charset="0"/>
              </a:rPr>
              <a:t>"With </a:t>
            </a:r>
            <a:r>
              <a:rPr lang="en-US" b="1" i="1" dirty="0" err="1">
                <a:cs typeface="Consolas" panose="020B0609020204030204" pitchFamily="49" charset="0"/>
              </a:rPr>
              <a:t>lookarounds</a:t>
            </a:r>
            <a:r>
              <a:rPr lang="en-US" b="1" i="1" dirty="0">
                <a:cs typeface="Consolas" panose="020B0609020204030204" pitchFamily="49" charset="0"/>
              </a:rPr>
              <a:t>, your feet stay planted on the string. </a:t>
            </a:r>
            <a:br>
              <a:rPr lang="en-US" b="1" i="1" dirty="0">
                <a:cs typeface="Consolas" panose="020B0609020204030204" pitchFamily="49" charset="0"/>
              </a:rPr>
            </a:br>
            <a:r>
              <a:rPr lang="en-US" b="1" i="1" dirty="0">
                <a:cs typeface="Consolas" panose="020B0609020204030204" pitchFamily="49" charset="0"/>
              </a:rPr>
              <a:t>You're just looking, not moving</a:t>
            </a:r>
            <a:r>
              <a:rPr lang="en-US" b="1" i="1" dirty="0" smtClean="0">
                <a:cs typeface="Consolas" panose="020B0609020204030204" pitchFamily="49" charset="0"/>
              </a:rPr>
              <a:t>!"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Constructs (3)</a:t>
            </a:r>
            <a:endParaRPr lang="en-US" dirty="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75697" y="3247890"/>
            <a:ext cx="291934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\b\w+\b(?![\w?])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460044" y="326253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this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7180" y="321057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7488" y="3272135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2" name="Rectangle 41"/>
          <p:cNvSpPr/>
          <p:nvPr/>
        </p:nvSpPr>
        <p:spPr>
          <a:xfrm>
            <a:off x="5020680" y="3272134"/>
            <a:ext cx="700389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3" name="Rectangle 42"/>
          <p:cNvSpPr/>
          <p:nvPr/>
        </p:nvSpPr>
        <p:spPr>
          <a:xfrm>
            <a:off x="5827597" y="3272133"/>
            <a:ext cx="3353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84212" y="1905000"/>
            <a:ext cx="278931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.*?(?=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\!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333406" y="1919645"/>
            <a:ext cx="356427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not a drill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03556" y="185809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20850" y="1929245"/>
            <a:ext cx="3230982" cy="46166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445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43740"/>
            <a:ext cx="8938472" cy="820600"/>
          </a:xfrm>
        </p:spPr>
        <p:txBody>
          <a:bodyPr/>
          <a:lstStyle/>
          <a:p>
            <a:r>
              <a:rPr lang="en-US" dirty="0" smtClean="0"/>
              <a:t>Grouping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24570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62" y="1676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0132841">
            <a:off x="4419906" y="3341385"/>
            <a:ext cx="4193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\d{2}-(\w{3})-\d{4}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60" y="2406861"/>
            <a:ext cx="4067175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</a:t>
            </a:r>
            <a:r>
              <a:rPr lang="en-US" noProof="1" smtClean="0">
                <a:cs typeface="Consolas" panose="020B0609020204030204" pitchFamily="49" charset="0"/>
              </a:rPr>
              <a:t> matches </a:t>
            </a:r>
            <a:r>
              <a:rPr lang="en-US" noProof="1">
                <a:cs typeface="Consolas" panose="020B0609020204030204" pitchFamily="49" charset="0"/>
              </a:rPr>
              <a:t>the value of a numbered </a:t>
            </a:r>
            <a:r>
              <a:rPr lang="en-US" noProof="1" smtClean="0">
                <a:cs typeface="Consolas" panose="020B0609020204030204" pitchFamily="49" charset="0"/>
              </a:rPr>
              <a:t>subexpression</a:t>
            </a: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 smtClean="0">
                <a:cs typeface="Consolas" panose="020B0609020204030204" pitchFamily="49" charset="0"/>
              </a:rPr>
              <a:t>– matches </a:t>
            </a:r>
            <a:r>
              <a:rPr lang="en-US" noProof="1">
                <a:cs typeface="Consolas" panose="020B0609020204030204" pitchFamily="49" charset="0"/>
              </a:rPr>
              <a:t>the value of a named </a:t>
            </a:r>
            <a:r>
              <a:rPr lang="en-US" noProof="1" smtClean="0">
                <a:cs typeface="Consolas" panose="020B0609020204030204" pitchFamily="49" charset="0"/>
              </a:rPr>
              <a:t>expression</a:t>
            </a:r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 Constructs</a:t>
            </a:r>
            <a:endParaRPr lang="en-US" noProof="1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3819" y="1789888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9" name="Rectangle 28"/>
          <p:cNvSpPr/>
          <p:nvPr/>
        </p:nvSpPr>
        <p:spPr>
          <a:xfrm>
            <a:off x="6232498" y="2194860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30" name="AutoShape 23"/>
          <p:cNvSpPr>
            <a:spLocks noChangeArrowheads="1"/>
          </p:cNvSpPr>
          <p:nvPr/>
        </p:nvSpPr>
        <p:spPr bwMode="auto">
          <a:xfrm>
            <a:off x="2216087" y="2847198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References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d{2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endParaRPr lang="en-US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68936" y="4732723"/>
            <a:ext cx="1752600" cy="3815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7" name="Rectangle 46"/>
          <p:cNvSpPr/>
          <p:nvPr/>
        </p:nvSpPr>
        <p:spPr>
          <a:xfrm>
            <a:off x="7777615" y="5137695"/>
            <a:ext cx="1752600" cy="35811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>
            <a:off x="2894012" y="5740977"/>
            <a:ext cx="3802125" cy="1039002"/>
          </a:xfrm>
          <a:prstGeom prst="wedgeRoundRectCallout">
            <a:avLst>
              <a:gd name="adj1" fmla="val -8620"/>
              <a:gd name="adj2" fmla="val -9285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Reuses an already captured group by index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http://sublime-text-unofficial-documentation.readthedocs.org/en/latest/_images/search-and-replace-regex-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1" y="1512277"/>
            <a:ext cx="62769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Backreference</a:t>
            </a:r>
            <a:r>
              <a:rPr lang="en-US" dirty="0" smtClean="0"/>
              <a:t>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2.quickmeme.com/img/18/187c7aef8a6985ba6f252fa41f8a0620eaf8f4091203e5403e23374e70ffb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48" y="1371600"/>
            <a:ext cx="3810000" cy="3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205103"/>
            <a:ext cx="9982200" cy="1568497"/>
          </a:xfrm>
        </p:spPr>
        <p:txBody>
          <a:bodyPr/>
          <a:lstStyle/>
          <a:p>
            <a:r>
              <a:rPr lang="en-US" dirty="0" smtClean="0"/>
              <a:t>Regular Expressions </a:t>
            </a:r>
            <a:r>
              <a:rPr lang="en-US" smtClean="0"/>
              <a:t>in JavaScript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1828799"/>
            <a:ext cx="7796213" cy="265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772329"/>
          </a:xfrm>
        </p:spPr>
        <p:txBody>
          <a:bodyPr/>
          <a:lstStyle/>
          <a:p>
            <a:r>
              <a:rPr lang="en-US" dirty="0"/>
              <a:t>Using a regular expression literal, which consists of a pattern enclosed between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slashes</a:t>
            </a: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Or calling the constructor function of </a:t>
            </a:r>
            <a:r>
              <a:rPr lang="en-US" dirty="0" smtClean="0"/>
              <a:t>the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RegExp object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 in JavaScript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1336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/ab+c/;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6059" y="3733800"/>
            <a:ext cx="10439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new RegExp("ab+c");</a:t>
            </a:r>
          </a:p>
        </p:txBody>
      </p:sp>
    </p:spTree>
    <p:extLst>
      <p:ext uri="{BB962C8B-B14F-4D97-AF65-F5344CB8AC3E}">
        <p14:creationId xmlns:p14="http://schemas.microsoft.com/office/powerpoint/2010/main" val="14082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are used with</a:t>
            </a:r>
          </a:p>
          <a:p>
            <a:pPr lvl="1"/>
            <a:r>
              <a:rPr lang="en-US" dirty="0"/>
              <a:t>The RegExp methods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test</a:t>
            </a:r>
            <a:r>
              <a:rPr lang="en-US" dirty="0"/>
              <a:t> and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exec</a:t>
            </a:r>
          </a:p>
          <a:p>
            <a:pPr marL="377887" lvl="1" indent="0">
              <a:buNone/>
            </a:pPr>
            <a:endParaRPr lang="bg-BG" b="1" noProof="1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The String methods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match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replace</a:t>
            </a:r>
            <a:r>
              <a:rPr lang="en-US" dirty="0"/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search</a:t>
            </a:r>
            <a:r>
              <a:rPr lang="en-US" dirty="0"/>
              <a:t> and 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endParaRPr lang="en-US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RegExp and String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5908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/quick\s(brown).+?(jumps)/ig;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regex.exec(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Quick Brown Fox Jumps Over The Lazy Dog');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6059" y="4420542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'For more information, see Chapter 3.4.5.1';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/(chapter \d+(\.\d)*)/i;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found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str.match(regex);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87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1"/>
            <a:ext cx="11804822" cy="5807076"/>
          </a:xfrm>
        </p:spPr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test() - </a:t>
            </a:r>
            <a:r>
              <a:rPr lang="en-US" dirty="0"/>
              <a:t>executes a search for a match between a regular expression and a specified string. Returns </a:t>
            </a:r>
            <a:r>
              <a:rPr lang="en-US" dirty="0">
                <a:solidFill>
                  <a:srgbClr val="F3CD60"/>
                </a:solidFill>
              </a:rPr>
              <a:t>true</a:t>
            </a:r>
            <a:r>
              <a:rPr lang="en-US" dirty="0"/>
              <a:t> or </a:t>
            </a:r>
            <a:r>
              <a:rPr lang="en-US" dirty="0" smtClean="0">
                <a:solidFill>
                  <a:srgbClr val="F3CD60"/>
                </a:solidFill>
              </a:rPr>
              <a:t>false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exec()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- </a:t>
            </a:r>
            <a:r>
              <a:rPr lang="en-US" dirty="0" smtClean="0"/>
              <a:t>method executes </a:t>
            </a:r>
            <a:r>
              <a:rPr lang="en-US" dirty="0"/>
              <a:t>a search for a match in a specified string. Returns a </a:t>
            </a:r>
            <a:r>
              <a:rPr lang="en-US" dirty="0" smtClean="0"/>
              <a:t>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Is </a:t>
            </a:r>
            <a:r>
              <a:rPr lang="en-US" dirty="0"/>
              <a:t>meant to be used in a </a:t>
            </a:r>
            <a:r>
              <a:rPr lang="en-US" dirty="0" smtClean="0"/>
              <a:t>loop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RegExp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6059" y="2133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/\d/;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regex.test(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www.regex101.com');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6059" y="41910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/quick\s(brown).+?(jumps)/ig;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result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regex.exec(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Quick Brown Fox Jumps Over The Lazy Dog');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741612" y="3124200"/>
            <a:ext cx="2057400" cy="586523"/>
          </a:xfrm>
          <a:prstGeom prst="wedgeRoundRectCallout">
            <a:avLst>
              <a:gd name="adj1" fmla="val -73362"/>
              <a:gd name="adj2" fmla="val -5905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 is true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6007659" y="2895600"/>
            <a:ext cx="5257800" cy="1437820"/>
          </a:xfrm>
          <a:prstGeom prst="wedgeRoundRectCallout">
            <a:avLst>
              <a:gd name="adj1" fmla="val 3422"/>
              <a:gd name="adj2" fmla="val 10917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result[0] = 'Quick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Brown Fox Jumps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</a:t>
            </a:r>
            <a:endParaRPr lang="en-US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result[1] = 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'Brown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result[2] = 'Jumps'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rgbClr val="F3CD60"/>
                </a:solidFill>
              </a:rPr>
              <a:t>match() </a:t>
            </a:r>
            <a:r>
              <a:rPr lang="en-US" dirty="0"/>
              <a:t>- retrieves the matches when matching a string against a regular expression</a:t>
            </a:r>
            <a:r>
              <a:rPr lang="en-US" dirty="0" smtClean="0"/>
              <a:t>. </a:t>
            </a:r>
            <a:r>
              <a:rPr lang="en-US" dirty="0"/>
              <a:t>Returns a result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null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3CD60"/>
                </a:solidFill>
              </a:rPr>
              <a:t>search()</a:t>
            </a:r>
            <a:r>
              <a:rPr lang="en-US" b="1" dirty="0" smtClean="0"/>
              <a:t> </a:t>
            </a:r>
            <a:r>
              <a:rPr lang="en-US" dirty="0" smtClean="0"/>
              <a:t>- </a:t>
            </a:r>
            <a:r>
              <a:rPr lang="en-US" dirty="0"/>
              <a:t>search for a match between a regular expression and this </a:t>
            </a:r>
            <a:r>
              <a:rPr lang="en-US" dirty="0" smtClean="0"/>
              <a:t>String</a:t>
            </a:r>
            <a:r>
              <a:rPr lang="en-US" dirty="0"/>
              <a:t> object</a:t>
            </a:r>
            <a:r>
              <a:rPr lang="en-US" dirty="0" smtClean="0"/>
              <a:t>. Returns </a:t>
            </a:r>
            <a:r>
              <a:rPr lang="en-US" dirty="0"/>
              <a:t>the </a:t>
            </a:r>
            <a:r>
              <a:rPr lang="en-US" dirty="0">
                <a:solidFill>
                  <a:srgbClr val="F3CD60"/>
                </a:solidFill>
              </a:rPr>
              <a:t>index of the first match </a:t>
            </a:r>
            <a:r>
              <a:rPr lang="en-US" dirty="0"/>
              <a:t>of the regular expression inside the string. </a:t>
            </a:r>
            <a:r>
              <a:rPr lang="en-US" dirty="0">
                <a:solidFill>
                  <a:srgbClr val="F3CD60"/>
                </a:solidFill>
              </a:rPr>
              <a:t>Otherwise</a:t>
            </a:r>
            <a:r>
              <a:rPr lang="en-US" dirty="0"/>
              <a:t>, it returns </a:t>
            </a:r>
            <a:r>
              <a:rPr lang="en-US" dirty="0">
                <a:solidFill>
                  <a:srgbClr val="F3CD60"/>
                </a:solidFill>
              </a:rPr>
              <a:t>-1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059" y="21336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'For more information, see Chapter 3.4.5.1';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/(chapter \d+(\.\d)*)/i;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found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str.match(regex);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6059" y="5334000"/>
            <a:ext cx="10439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'Returns the index of the first match';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console.log(str.search(/e/));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console.log(str.search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(/@/));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189412" y="3200400"/>
            <a:ext cx="7543800" cy="1437820"/>
          </a:xfrm>
          <a:prstGeom prst="wedgeRoundRectCallout">
            <a:avLst>
              <a:gd name="adj1" fmla="val -82026"/>
              <a:gd name="adj2" fmla="val -412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result[0] =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'For more information, see Chapter 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3.4.5.1‘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result[1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] =  'For more information, see 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Chapter 3.4.5.1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',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result[2] = ‘.1'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6583642" y="5134816"/>
            <a:ext cx="1720570" cy="586523"/>
          </a:xfrm>
          <a:prstGeom prst="wedgeRoundRectCallout">
            <a:avLst>
              <a:gd name="adj1" fmla="val -94644"/>
              <a:gd name="adj2" fmla="val 7559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6583642" y="6014601"/>
            <a:ext cx="1720570" cy="586523"/>
          </a:xfrm>
          <a:prstGeom prst="wedgeRoundRectCallout">
            <a:avLst>
              <a:gd name="adj1" fmla="val -90996"/>
              <a:gd name="adj2" fmla="val 98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-1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79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rgbClr val="F3CD60"/>
                </a:solidFill>
              </a:rPr>
              <a:t>replace() </a:t>
            </a:r>
            <a:r>
              <a:rPr lang="en-US" dirty="0"/>
              <a:t>- returns a </a:t>
            </a:r>
            <a:r>
              <a:rPr lang="en-US" dirty="0">
                <a:solidFill>
                  <a:srgbClr val="F3CD60"/>
                </a:solidFill>
              </a:rPr>
              <a:t>new string</a:t>
            </a:r>
            <a:r>
              <a:rPr lang="en-US" dirty="0"/>
              <a:t> with some or all matches of a </a:t>
            </a:r>
            <a:r>
              <a:rPr lang="en-US" dirty="0" smtClean="0"/>
              <a:t>pattern replaced </a:t>
            </a:r>
            <a:r>
              <a:rPr lang="en-US" dirty="0"/>
              <a:t>by a replacement.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3CD60"/>
                </a:solidFill>
              </a:rPr>
              <a:t>split()</a:t>
            </a:r>
            <a:r>
              <a:rPr lang="en-US" b="1" dirty="0" smtClean="0"/>
              <a:t> </a:t>
            </a:r>
            <a:r>
              <a:rPr lang="en-US" dirty="0"/>
              <a:t>- s</a:t>
            </a:r>
            <a:r>
              <a:rPr lang="en-US" dirty="0" smtClean="0"/>
              <a:t>plits </a:t>
            </a:r>
            <a:r>
              <a:rPr lang="en-US" dirty="0"/>
              <a:t>a String object into an array of strings by </a:t>
            </a:r>
            <a:r>
              <a:rPr lang="en-US" dirty="0" smtClean="0"/>
              <a:t>separating </a:t>
            </a:r>
            <a:r>
              <a:rPr lang="en-US" dirty="0"/>
              <a:t>the string into substrings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 smtClean="0">
                <a:solidFill>
                  <a:srgbClr val="F3CD60"/>
                </a:solidFill>
              </a:rPr>
              <a:t>Note: </a:t>
            </a:r>
            <a:r>
              <a:rPr lang="en-US" dirty="0" smtClean="0"/>
              <a:t>To remove empty string you should use </a:t>
            </a:r>
            <a:r>
              <a:rPr lang="en-US" dirty="0" smtClean="0">
                <a:solidFill>
                  <a:srgbClr val="F3CD60"/>
                </a:solidFill>
              </a:rPr>
              <a:t>.filter()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 (1)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059" y="2262923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 = 'Apples are round, and apples are juicy.';</a:t>
            </a:r>
          </a:p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newStr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str.replace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/apples/gi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'oranges');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6059" y="4808315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str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'i23need2304only32numbers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splittedSting = str.split(/\D+/);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189412" y="1676400"/>
            <a:ext cx="7543800" cy="586523"/>
          </a:xfrm>
          <a:prstGeom prst="wedgeRoundRectCallout">
            <a:avLst>
              <a:gd name="adj1" fmla="val -46732"/>
              <a:gd name="adj2" fmla="val 10852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err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newStr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'oranges are round, and oranges are juicy</a:t>
            </a: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.'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7770812" y="4637291"/>
            <a:ext cx="3733800" cy="586523"/>
          </a:xfrm>
          <a:prstGeom prst="wedgeRoundRectCallout">
            <a:avLst>
              <a:gd name="adj1" fmla="val -66323"/>
              <a:gd name="adj2" fmla="val 9935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 '', '23', '2304', '32', '' ]</a:t>
            </a:r>
          </a:p>
        </p:txBody>
      </p:sp>
    </p:spTree>
    <p:extLst>
      <p:ext uri="{BB962C8B-B14F-4D97-AF65-F5344CB8AC3E}">
        <p14:creationId xmlns:p14="http://schemas.microsoft.com/office/powerpoint/2010/main" val="17835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Validation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515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pattern = /^[\w-]{4,12}@[\w\-]{2,}\.[a-zA-Z]+$/;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emails = [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"dow_jones@gmail.com",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"spam@nakov",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"JohnSkeet69@1337.org",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"ayy lmao@abv.bg"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(var index in emails) {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console.log(pattern.test(emails[index]));</a:t>
            </a:r>
          </a:p>
          <a:p>
            <a:r>
              <a:rPr lang="sv-SE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8761412" y="1815067"/>
            <a:ext cx="2667000" cy="2289117"/>
          </a:xfrm>
          <a:prstGeom prst="wedgeRoundRectCallout">
            <a:avLst>
              <a:gd name="adj1" fmla="val -162363"/>
              <a:gd name="adj2" fmla="val 39024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Result: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False`</a:t>
            </a:r>
            <a:endParaRPr lang="bg-BG" sz="25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8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regex101.com</a:t>
            </a:r>
            <a:r>
              <a:rPr lang="en-US" sz="3200" dirty="0" smtClean="0"/>
              <a:t> and </a:t>
            </a: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regexr.com</a:t>
            </a:r>
            <a:r>
              <a:rPr lang="en-US" sz="3200" dirty="0" smtClean="0"/>
              <a:t> – websites </a:t>
            </a:r>
            <a:r>
              <a:rPr lang="en-US" sz="3200" dirty="0"/>
              <a:t>to test Regex using different programming </a:t>
            </a:r>
            <a:r>
              <a:rPr lang="en-US" sz="3200" dirty="0" smtClean="0"/>
              <a:t>languages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5"/>
              </a:rPr>
              <a:t>https://developer.mozilla.org/en-US/docs/Web/JavaScript/Guide/Regular_Expressions</a:t>
            </a:r>
            <a:r>
              <a:rPr lang="en-US" sz="3200" dirty="0"/>
              <a:t> </a:t>
            </a:r>
            <a:r>
              <a:rPr lang="en-US" sz="3200" dirty="0" smtClean="0"/>
              <a:t>– a quick reference for Regex from MDN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regexone.com</a:t>
            </a:r>
            <a:r>
              <a:rPr lang="en-US" sz="3200" dirty="0" smtClean="0"/>
              <a:t> – </a:t>
            </a:r>
            <a:r>
              <a:rPr lang="en-US" sz="3200" dirty="0"/>
              <a:t>i</a:t>
            </a:r>
            <a:r>
              <a:rPr lang="en-US" sz="3200" dirty="0" smtClean="0"/>
              <a:t>nteractive </a:t>
            </a:r>
            <a:r>
              <a:rPr lang="en-US" sz="3200" dirty="0"/>
              <a:t>tutorials for Regex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hlinkClick r:id="rId7"/>
              </a:rPr>
              <a:t>http://</a:t>
            </a:r>
            <a:r>
              <a:rPr lang="en-US" sz="3200" dirty="0" smtClean="0">
                <a:hlinkClick r:id="rId7"/>
              </a:rPr>
              <a:t>www.regular-expressions.info/tutorial.html</a:t>
            </a:r>
            <a:r>
              <a:rPr lang="en-US" sz="3200" dirty="0" smtClean="0"/>
              <a:t> </a:t>
            </a:r>
            <a:r>
              <a:rPr lang="en-US" sz="3200" dirty="0"/>
              <a:t>–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a comprehensive </a:t>
            </a:r>
            <a:r>
              <a:rPr lang="en-US" sz="3200" dirty="0"/>
              <a:t>tutorial on regular </a:t>
            </a:r>
            <a:r>
              <a:rPr lang="en-US" sz="3200" dirty="0" smtClean="0"/>
              <a:t>expressions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 (2)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image1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037628">
            <a:off x="540076" y="2392397"/>
            <a:ext cx="2734396" cy="3591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99835">
            <a:off x="8415456" y="1999310"/>
            <a:ext cx="3084643" cy="404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ynd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8409" y="1770155"/>
            <a:ext cx="3942987" cy="33176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3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 smtClean="0"/>
              <a:t>is a </a:t>
            </a:r>
            <a:r>
              <a:rPr lang="en-US" dirty="0"/>
              <a:t>sequence of characters that forms a 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Also known as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regex</a:t>
            </a:r>
            <a:r>
              <a:rPr lang="en-US" sz="3200" noProof="1"/>
              <a:t>, regexp, rational </a:t>
            </a:r>
            <a:r>
              <a:rPr lang="en-US" sz="3200" dirty="0" smtClean="0"/>
              <a:t>expression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finding and matching certain parts of strings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E.g. all uses of the word "regex"</a:t>
            </a:r>
            <a:endParaRPr lang="en-US" sz="3200" dirty="0"/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All strings that correspond to the expression (also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</a:t>
            </a:r>
            <a:r>
              <a:rPr lang="en-US" dirty="0" smtClean="0"/>
              <a:t>) are matched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A\w+</a:t>
            </a:r>
            <a:r>
              <a:rPr lang="en-US" dirty="0" smtClean="0"/>
              <a:t> matches all words in a text</a:t>
            </a:r>
          </a:p>
          <a:p>
            <a:pPr marL="682634" lvl="2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 smtClean="0"/>
              <a:t> that start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Regular Expressions</a:t>
            </a:r>
            <a:endParaRPr lang="bg-BG" dirty="0"/>
          </a:p>
        </p:txBody>
      </p:sp>
      <p:pic>
        <p:nvPicPr>
          <p:cNvPr id="6" name="Picture 2" descr="http://img.wonderhowto.com/img/18/65/63527391375862/0/hack-like-pro-introduction-regular-expressions-regex.1280x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675" y="5220339"/>
            <a:ext cx="2929148" cy="137172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 smtClean="0"/>
              <a:t>describe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 smtClean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 smtClean="0"/>
              <a:t>searching through strings of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 smtClean="0"/>
              <a:t>constructs for building complex patterns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Powerful tool for extracting specific data from text or validating strings (e.g. email/username validator)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 </a:t>
            </a:r>
            <a:r>
              <a:rPr lang="en-US" dirty="0" smtClean="0"/>
              <a:t>in JavaScript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RegExp Object</a:t>
            </a:r>
            <a:r>
              <a:rPr lang="en-US" dirty="0"/>
              <a:t> – </a:t>
            </a:r>
            <a:r>
              <a:rPr lang="en-US" dirty="0" smtClean="0"/>
              <a:t>test(), exec()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F3CD60"/>
                </a:solidFill>
              </a:rPr>
              <a:t>String</a:t>
            </a:r>
            <a:r>
              <a:rPr lang="en-US" dirty="0" smtClean="0"/>
              <a:t> – match(), search(), replace(), split()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in </a:t>
            </a:r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https://softuni.bg/courses/javascript-basics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0205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398" dirty="0"/>
          </a:p>
          <a:p>
            <a:endParaRPr lang="bg-BG" sz="2398" dirty="0"/>
          </a:p>
          <a:p>
            <a:endParaRPr lang="en-US" sz="2398" dirty="0" smtClean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1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4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77" y="3281309"/>
            <a:ext cx="3168298" cy="1108513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Search patterns </a:t>
            </a:r>
            <a:r>
              <a:rPr lang="en-US" dirty="0" smtClean="0"/>
              <a:t>describe what should be matched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For example,                                   is read as:</a:t>
            </a:r>
          </a:p>
          <a:p>
            <a:pPr lvl="2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Starts with the literal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359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Followed by 9 symbols from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Search Patterns</a:t>
            </a:r>
            <a:endParaRPr lang="bg-BG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15623" y="1828800"/>
            <a:ext cx="287878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\+359[0-9]{9}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03312" y="4461808"/>
            <a:ext cx="10134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+359882021853 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Tanio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+2394818322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Chai Pyong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+9738418 2838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Nashmat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+359896923312 – Pesho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6359" y="48768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11"/>
          <p:cNvSpPr/>
          <p:nvPr/>
        </p:nvSpPr>
        <p:spPr>
          <a:xfrm>
            <a:off x="1136359" y="5943600"/>
            <a:ext cx="2291053" cy="3810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Regular Expression Syntax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 descr="http://www.mike-dixon.com/wp-content/uploads/2013/12/reg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7974">
            <a:off x="3636726" y="1583363"/>
            <a:ext cx="4937133" cy="32893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pic>
        <p:nvPicPr>
          <p:cNvPr id="2050" name="Picture 2" descr="https://www.flyingcalls.com/wp-content/uploads/2013/10/escap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00" y="2267466"/>
            <a:ext cx="4063296" cy="2284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261477"/>
              </p:ext>
            </p:extLst>
          </p:nvPr>
        </p:nvGraphicFramePr>
        <p:xfrm>
          <a:off x="455612" y="1150938"/>
          <a:ext cx="1123791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312"/>
                <a:gridCol w="4038600"/>
                <a:gridCol w="571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Character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Example</a:t>
                      </a:r>
                      <a:endParaRPr lang="en-US" b="1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tab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new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\u0000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 a Unicode character</a:t>
                      </a:r>
                    </a:p>
                    <a:p>
                      <a:r>
                        <a:rPr lang="en-US" dirty="0" smtClean="0"/>
                        <a:t>(e.g.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\u0065</a:t>
                      </a:r>
                      <a:r>
                        <a:rPr lang="en-US" baseline="0" dirty="0" smtClean="0"/>
                        <a:t> is lowercase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  <a:endParaRPr lang="en-US" sz="2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r>
                        <a:rPr lang="en-US" baseline="0" dirty="0" smtClean="0"/>
                        <a:t> a literal character</a:t>
                      </a:r>
                    </a:p>
                    <a:p>
                      <a:r>
                        <a:rPr lang="en-US" baseline="0" dirty="0" smtClean="0"/>
                        <a:t>(e.g.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  <a:r>
                        <a:rPr lang="en-US" baseline="0" dirty="0" smtClean="0"/>
                        <a:t> matches a dot </a:t>
                      </a:r>
                      <a:r>
                        <a:rPr lang="en-US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43190" y="1764188"/>
            <a:ext cx="5397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	is	SPARTA!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2924" y="1825137"/>
            <a:ext cx="5334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Rectangle 9"/>
          <p:cNvSpPr/>
          <p:nvPr/>
        </p:nvSpPr>
        <p:spPr>
          <a:xfrm>
            <a:off x="7807324" y="1836727"/>
            <a:ext cx="838200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30924" y="2667000"/>
            <a:ext cx="5410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quick brown fox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jumped over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lazy dog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407524" y="27314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3" name="Rectangle 12"/>
          <p:cNvSpPr/>
          <p:nvPr/>
        </p:nvSpPr>
        <p:spPr>
          <a:xfrm>
            <a:off x="8074025" y="3108869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30924" y="4308476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Eloquent elf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453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6" name="Rectangle 15"/>
          <p:cNvSpPr/>
          <p:nvPr/>
        </p:nvSpPr>
        <p:spPr>
          <a:xfrm>
            <a:off x="7731124" y="4381013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130924" y="5152375"/>
            <a:ext cx="5410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Interesting. Will look into.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74025" y="5224912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9" name="Rectangle 18"/>
          <p:cNvSpPr/>
          <p:nvPr/>
        </p:nvSpPr>
        <p:spPr>
          <a:xfrm>
            <a:off x="10779124" y="5224911"/>
            <a:ext cx="152399" cy="316589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Escapes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48" y="2286000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1739</Words>
  <Application>Microsoft Office PowerPoint</Application>
  <PresentationFormat>Custom</PresentationFormat>
  <Paragraphs>386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4_SoftUni 16x9</vt:lpstr>
      <vt:lpstr>5_SoftUni 16x9</vt:lpstr>
      <vt:lpstr>Regular Expressions</vt:lpstr>
      <vt:lpstr>Table of Contents</vt:lpstr>
      <vt:lpstr>Regular Expressions</vt:lpstr>
      <vt:lpstr>Regular Expressions</vt:lpstr>
      <vt:lpstr>Search Patterns</vt:lpstr>
      <vt:lpstr>Regular Expression Syntax</vt:lpstr>
      <vt:lpstr>Character Escapes</vt:lpstr>
      <vt:lpstr>Character Escapes</vt:lpstr>
      <vt:lpstr>Character Escapes</vt:lpstr>
      <vt:lpstr>Character Classes</vt:lpstr>
      <vt:lpstr>Character Classes</vt:lpstr>
      <vt:lpstr>Character Classes (2)</vt:lpstr>
      <vt:lpstr>Character Classes (3)</vt:lpstr>
      <vt:lpstr>Character Classes</vt:lpstr>
      <vt:lpstr>Quantifiers</vt:lpstr>
      <vt:lpstr>Quantifiers</vt:lpstr>
      <vt:lpstr>Quantifiers (2)</vt:lpstr>
      <vt:lpstr>Quantifiers</vt:lpstr>
      <vt:lpstr>Anchors</vt:lpstr>
      <vt:lpstr>Anchors</vt:lpstr>
      <vt:lpstr>Anchors</vt:lpstr>
      <vt:lpstr>Anchors</vt:lpstr>
      <vt:lpstr>Grouping Constructs</vt:lpstr>
      <vt:lpstr>Grouping Constructs</vt:lpstr>
      <vt:lpstr>Grouping Constructs (2)</vt:lpstr>
      <vt:lpstr>Grouping Constructs (3)</vt:lpstr>
      <vt:lpstr>Grouping Constructs</vt:lpstr>
      <vt:lpstr>Backreference Constructs</vt:lpstr>
      <vt:lpstr>Backreference Constructs</vt:lpstr>
      <vt:lpstr>Backreference Constructs</vt:lpstr>
      <vt:lpstr>Regular Expressions in JavaScript</vt:lpstr>
      <vt:lpstr>Regex in JavaScript</vt:lpstr>
      <vt:lpstr>RegExp and String Methods</vt:lpstr>
      <vt:lpstr>RegExp Methods</vt:lpstr>
      <vt:lpstr>String Methods</vt:lpstr>
      <vt:lpstr>String Methods (1)</vt:lpstr>
      <vt:lpstr>Email Validation – Example</vt:lpstr>
      <vt:lpstr>Helpful Resources</vt:lpstr>
      <vt:lpstr>Helpful Resources (2)</vt:lpstr>
      <vt:lpstr>Exercises in Class</vt:lpstr>
      <vt:lpstr>Summary</vt:lpstr>
      <vt:lpstr>Regular Expressions in JavaScript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2017-06-17T14:34:40Z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